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Layouts/slideLayout15.xml" ContentType="application/vnd.openxmlformats-officedocument.presentationml.slideLayout+xml"/>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sldIdLst>
    <p:sldId id="256" r:id="rId2"/>
    <p:sldId id="257" r:id="rId3"/>
    <p:sldId id="258" r:id="rId4"/>
    <p:sldId id="267" r:id="rId5"/>
    <p:sldId id="269" r:id="rId6"/>
    <p:sldId id="259" r:id="rId7"/>
    <p:sldId id="260" r:id="rId8"/>
    <p:sldId id="261" r:id="rId9"/>
    <p:sldId id="262" r:id="rId10"/>
    <p:sldId id="268" r:id="rId11"/>
    <p:sldId id="263" r:id="rId12"/>
    <p:sldId id="272" r:id="rId13"/>
    <p:sldId id="264" r:id="rId14"/>
    <p:sldId id="265" r:id="rId15"/>
    <p:sldId id="266" r:id="rId16"/>
    <p:sldId id="270" r:id="rId17"/>
    <p:sldId id="271" r:id="rId18"/>
    <p:sldId id="274" r:id="rId19"/>
    <p:sldId id="273"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Grid="0" snapToObjects="1">
      <p:cViewPr varScale="1">
        <p:scale>
          <a:sx n="98" d="100"/>
          <a:sy n="98" d="100"/>
        </p:scale>
        <p:origin x="-640"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theme" Target="theme/theme1.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tableStyles" Target="tableStyles.xml"/><Relationship Id="rId26" Type="http://schemas.openxmlformats.org/officeDocument/2006/relationships/viewProps" Target="viewProps.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3"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dirty="0"/>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216C5678-EE20-4FA5-88E2-6E0BD67A2E26}" type="datetime1">
              <a:rPr lang="en-US" smtClean="0"/>
              <a:pPr/>
              <a:t>4/25/11</a:t>
            </a:fld>
            <a:endParaRPr lang="en-US" dirty="0"/>
          </a:p>
        </p:txBody>
      </p:sp>
      <p:sp>
        <p:nvSpPr>
          <p:cNvPr id="5" name="Footer Placeholder 4"/>
          <p:cNvSpPr>
            <a:spLocks noGrp="1"/>
          </p:cNvSpPr>
          <p:nvPr>
            <p:ph type="ftr" sz="quarter" idx="11"/>
          </p:nvPr>
        </p:nvSpPr>
        <p:spPr/>
        <p:txBody>
          <a:bodyPr/>
          <a:lstStyle/>
          <a:p>
            <a:r>
              <a:rPr lang="en-US" smtClean="0"/>
              <a:t>Footer Text</a:t>
            </a:r>
            <a:endParaRPr lang="en-US" dirty="0"/>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A8AF628A-A867-4937-BBE5-207DB6F9C51A}" type="datetime1">
              <a:rPr lang="en-US" smtClean="0"/>
              <a:pPr/>
              <a:t>4/25/11</a:t>
            </a:fld>
            <a:endParaRPr lang="en-US"/>
          </a:p>
        </p:txBody>
      </p:sp>
      <p:sp>
        <p:nvSpPr>
          <p:cNvPr id="3" name="Footer Placeholder 2"/>
          <p:cNvSpPr>
            <a:spLocks noGrp="1"/>
          </p:cNvSpPr>
          <p:nvPr>
            <p:ph type="ftr" sz="quarter" idx="11"/>
          </p:nvPr>
        </p:nvSpPr>
        <p:spPr/>
        <p:txBody>
          <a:bodyPr/>
          <a:lstStyle/>
          <a:p>
            <a:r>
              <a:rPr lang="en-US" smtClean="0"/>
              <a:t>Footer Text</a:t>
            </a:r>
            <a:endParaRPr lang="en-US"/>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BBB94-68E6-4675-A946-F1C5994EDBD7}" type="datetime1">
              <a:rPr lang="en-US" smtClean="0"/>
              <a:pPr/>
              <a:t>4/25/11</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DC3B8377-21E3-4835-B75D-4E2847E2750F}" type="datetime1">
              <a:rPr lang="en-US" smtClean="0"/>
              <a:pPr/>
              <a:t>4/25/11</a:t>
            </a:fld>
            <a:endParaRPr lang="en-US"/>
          </a:p>
        </p:txBody>
      </p:sp>
      <p:sp>
        <p:nvSpPr>
          <p:cNvPr id="6" name="Footer Placeholder 5"/>
          <p:cNvSpPr>
            <a:spLocks noGrp="1"/>
          </p:cNvSpPr>
          <p:nvPr>
            <p:ph type="ftr" sz="quarter" idx="11"/>
          </p:nvPr>
        </p:nvSpPr>
        <p:spPr>
          <a:xfrm>
            <a:off x="5867399" y="6288741"/>
            <a:ext cx="2675965" cy="365125"/>
          </a:xfrm>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B0C4986D-6BE9-4264-908F-02DB36FD8D6C}" type="datetime1">
              <a:rPr lang="en-US" smtClean="0"/>
              <a:pPr/>
              <a:t>4/25/11</a:t>
            </a:fld>
            <a:endParaRPr lang="en-US" dirty="0"/>
          </a:p>
        </p:txBody>
      </p:sp>
      <p:sp>
        <p:nvSpPr>
          <p:cNvPr id="6" name="Footer Placeholder 5"/>
          <p:cNvSpPr>
            <a:spLocks noGrp="1"/>
          </p:cNvSpPr>
          <p:nvPr>
            <p:ph type="ftr" sz="quarter" idx="11"/>
          </p:nvPr>
        </p:nvSpPr>
        <p:spPr>
          <a:xfrm>
            <a:off x="3325813" y="6288741"/>
            <a:ext cx="5217551" cy="365125"/>
          </a:xfrm>
        </p:spPr>
        <p:txBody>
          <a:bodyPr/>
          <a:lstStyle/>
          <a:p>
            <a:r>
              <a:rPr lang="en-US" smtClean="0"/>
              <a:t>Footer Text</a:t>
            </a:r>
            <a:endParaRPr lang="en-US" dirty="0"/>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dirty="0"/>
          </a:p>
        </p:txBody>
      </p:sp>
    </p:spTree>
  </p:cSld>
  <p:clrMapOvr>
    <a:masterClrMapping/>
  </p:clrMapOvr>
  <p:transition spd="slow">
    <p:wipe/>
  </p:transition>
  <p:hf sldNum="0" hdr="0" ftr="0" dt="0"/>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B0C4986D-6BE9-4264-908F-02DB36FD8D6C}" type="datetime1">
              <a:rPr lang="en-US" smtClean="0"/>
              <a:pPr/>
              <a:t>4/25/11</a:t>
            </a:fld>
            <a:endParaRPr lang="en-US" dirty="0"/>
          </a:p>
        </p:txBody>
      </p:sp>
      <p:sp>
        <p:nvSpPr>
          <p:cNvPr id="6" name="Footer Placeholder 5"/>
          <p:cNvSpPr>
            <a:spLocks noGrp="1"/>
          </p:cNvSpPr>
          <p:nvPr>
            <p:ph type="ftr" sz="quarter" idx="11"/>
          </p:nvPr>
        </p:nvSpPr>
        <p:spPr>
          <a:xfrm>
            <a:off x="3325813" y="6288741"/>
            <a:ext cx="5217551" cy="365125"/>
          </a:xfrm>
        </p:spPr>
        <p:txBody>
          <a:bodyPr/>
          <a:lstStyle/>
          <a:p>
            <a:r>
              <a:rPr lang="en-US" smtClean="0"/>
              <a:t>Footer Text</a:t>
            </a:r>
            <a:endParaRPr lang="en-US" dirty="0"/>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dirty="0"/>
          </a:p>
        </p:txBody>
      </p:sp>
    </p:spTree>
  </p:cSld>
  <p:clrMapOvr>
    <a:masterClrMapping/>
  </p:clrMapOvr>
  <p:transition spd="slow">
    <p:wipe/>
  </p:transition>
  <p:hf sldNum="0" hdr="0" ftr="0" dt="0"/>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A051B39-B140-43FE-96DB-472A2B59CE7C}" type="datetime1">
              <a:rPr lang="en-US" smtClean="0"/>
              <a:pPr/>
              <a:t>4/25/11</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A600BB2-27C5-458B-ABCE-839C88CF47CE}" type="datetime1">
              <a:rPr lang="en-US" smtClean="0"/>
              <a:pPr/>
              <a:t>4/25/11</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11D738E-8962-435F-8C43-147B8DD7E819}" type="datetime1">
              <a:rPr lang="en-US" smtClean="0"/>
              <a:pPr/>
              <a:t>4/25/11</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CAEA93-55E7-4DA9-90C2-089A26EEFEC4}" type="datetime1">
              <a:rPr lang="en-US" smtClean="0"/>
              <a:pPr/>
              <a:t>4/25/11</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34CF3C7-6809-4F39-BD67-A75817BDDE0A}" type="datetime1">
              <a:rPr lang="en-US" smtClean="0"/>
              <a:pPr/>
              <a:t>4/25/11</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F7EAEB24-CE78-465C-A726-91D0868FA48F}" type="datetime1">
              <a:rPr lang="en-US" smtClean="0"/>
              <a:pPr/>
              <a:t>4/25/11</a:t>
            </a:fld>
            <a:endParaRPr lang="en-US"/>
          </a:p>
        </p:txBody>
      </p:sp>
      <p:sp>
        <p:nvSpPr>
          <p:cNvPr id="8" name="Footer Placeholder 7"/>
          <p:cNvSpPr>
            <a:spLocks noGrp="1"/>
          </p:cNvSpPr>
          <p:nvPr>
            <p:ph type="ftr" sz="quarter" idx="11"/>
          </p:nvPr>
        </p:nvSpPr>
        <p:spPr/>
        <p:txBody>
          <a:bodyPr/>
          <a:lstStyle/>
          <a:p>
            <a:r>
              <a:rPr lang="en-US" smtClean="0"/>
              <a:t>Footer Text</a:t>
            </a:r>
            <a:endParaRPr lang="en-US"/>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0C4986D-6BE9-4264-908F-02DB36FD8D6C}" type="datetime1">
              <a:rPr lang="en-US" smtClean="0"/>
              <a:pPr/>
              <a:t>4/25/11</a:t>
            </a:fld>
            <a:endParaRPr lang="en-US" dirty="0"/>
          </a:p>
        </p:txBody>
      </p:sp>
      <p:sp>
        <p:nvSpPr>
          <p:cNvPr id="6" name="Footer Placeholder 5"/>
          <p:cNvSpPr>
            <a:spLocks noGrp="1"/>
          </p:cNvSpPr>
          <p:nvPr>
            <p:ph type="ftr" sz="quarter" idx="11"/>
          </p:nvPr>
        </p:nvSpPr>
        <p:spPr/>
        <p:txBody>
          <a:bodyPr/>
          <a:lstStyle/>
          <a:p>
            <a:r>
              <a:rPr lang="en-US" smtClean="0"/>
              <a:t>Footer Text</a:t>
            </a:r>
            <a:endParaRPr lang="en-US" dirty="0"/>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dirty="0"/>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transition spd="slow">
    <p:wipe/>
  </p:transition>
  <p:hf sldNum="0" hdr="0" ftr="0" dt="0"/>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0C4986D-6BE9-4264-908F-02DB36FD8D6C}" type="datetime1">
              <a:rPr lang="en-US" smtClean="0"/>
              <a:pPr/>
              <a:t>4/25/11</a:t>
            </a:fld>
            <a:endParaRPr lang="en-US" dirty="0"/>
          </a:p>
        </p:txBody>
      </p:sp>
      <p:sp>
        <p:nvSpPr>
          <p:cNvPr id="6" name="Footer Placeholder 5"/>
          <p:cNvSpPr>
            <a:spLocks noGrp="1"/>
          </p:cNvSpPr>
          <p:nvPr>
            <p:ph type="ftr" sz="quarter" idx="11"/>
          </p:nvPr>
        </p:nvSpPr>
        <p:spPr/>
        <p:txBody>
          <a:bodyPr/>
          <a:lstStyle/>
          <a:p>
            <a:r>
              <a:rPr lang="en-US" smtClean="0"/>
              <a:t>Footer Text</a:t>
            </a:r>
            <a:endParaRPr lang="en-US" dirty="0"/>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dirty="0"/>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transition spd="slow">
    <p:wipe/>
  </p:transition>
  <p:hf sldNum="0" hdr="0" ftr="0" dt="0"/>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B0C4986D-6BE9-4264-908F-02DB36FD8D6C}" type="datetime1">
              <a:rPr lang="en-US" smtClean="0"/>
              <a:pPr/>
              <a:t>4/25/11</a:t>
            </a:fld>
            <a:endParaRPr lang="en-US" dirty="0"/>
          </a:p>
        </p:txBody>
      </p:sp>
      <p:sp>
        <p:nvSpPr>
          <p:cNvPr id="6" name="Footer Placeholder 5"/>
          <p:cNvSpPr>
            <a:spLocks noGrp="1"/>
          </p:cNvSpPr>
          <p:nvPr>
            <p:ph type="ftr" sz="quarter" idx="11"/>
          </p:nvPr>
        </p:nvSpPr>
        <p:spPr/>
        <p:txBody>
          <a:bodyPr/>
          <a:lstStyle/>
          <a:p>
            <a:r>
              <a:rPr lang="en-US" smtClean="0"/>
              <a:t>Footer Text</a:t>
            </a:r>
            <a:endParaRPr lang="en-US" dirty="0"/>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dirty="0"/>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transition spd="slow">
    <p:wipe/>
  </p:transition>
  <p:hf sldNum="0" hdr="0" ftr="0" dt="0"/>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0BAADF0-1749-4E8B-9691-B44A5F8C0895}" type="datetime1">
              <a:rPr lang="en-US" smtClean="0"/>
              <a:pPr/>
              <a:t>4/25/11</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slideLayout" Target="../slideLayouts/slideLayout1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B0C4986D-6BE9-4264-908F-02DB36FD8D6C}" type="datetime1">
              <a:rPr lang="en-US" smtClean="0"/>
              <a:pPr/>
              <a:t>4/25/11</a:t>
            </a:fld>
            <a:endParaRPr lang="en-US" dirty="0"/>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r>
              <a:rPr lang="en-US" smtClean="0"/>
              <a:t>Footer Text</a:t>
            </a:r>
            <a:endParaRPr lang="en-US" dirty="0"/>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BA9B540C-44DA-4F69-89C9-7C84606640D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 r:id="rId14"/>
    <p:sldLayoutId r:id="rId15"/>
    <p:sldLayoutId r:id="rId16"/>
  </p:sldLayoutIdLst>
  <p:transition spd="slow">
    <p:wipe/>
  </p:transition>
  <p:hf sldNum="0" hdr="0" ftr="0" dt="0"/>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3"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789911" y="2755698"/>
            <a:ext cx="7573039" cy="1470025"/>
          </a:xfrm>
        </p:spPr>
        <p:txBody>
          <a:bodyPr/>
          <a:lstStyle/>
          <a:p>
            <a:r>
              <a:rPr lang="en-US" sz="6600" dirty="0" smtClean="0"/>
              <a:t/>
            </a:r>
            <a:br>
              <a:rPr lang="en-US" sz="6600" dirty="0" smtClean="0"/>
            </a:br>
            <a:r>
              <a:rPr lang="en-US" sz="6600" dirty="0" smtClean="0"/>
              <a:t>Allergic Reaction in a Female High School Softball Player</a:t>
            </a:r>
            <a:endParaRPr lang="en-US" sz="6600" dirty="0"/>
          </a:p>
        </p:txBody>
      </p:sp>
      <p:sp>
        <p:nvSpPr>
          <p:cNvPr id="3" name="Subtitle 2"/>
          <p:cNvSpPr>
            <a:spLocks noGrp="1"/>
          </p:cNvSpPr>
          <p:nvPr>
            <p:ph type="subTitle" idx="1"/>
          </p:nvPr>
        </p:nvSpPr>
        <p:spPr>
          <a:xfrm>
            <a:off x="1600201" y="4225723"/>
            <a:ext cx="6762749" cy="1752600"/>
          </a:xfrm>
        </p:spPr>
        <p:txBody>
          <a:bodyPr>
            <a:noAutofit/>
          </a:bodyPr>
          <a:lstStyle/>
          <a:p>
            <a:r>
              <a:rPr lang="en-US" sz="2400" i="1" dirty="0" err="1" smtClean="0">
                <a:latin typeface="Lucida Handwriting"/>
                <a:cs typeface="Lucida Handwriting"/>
              </a:rPr>
              <a:t>Casie</a:t>
            </a:r>
            <a:r>
              <a:rPr lang="en-US" sz="2400" i="1" dirty="0" smtClean="0">
                <a:latin typeface="Lucida Handwriting"/>
                <a:cs typeface="Lucida Handwriting"/>
              </a:rPr>
              <a:t> </a:t>
            </a:r>
            <a:r>
              <a:rPr lang="en-US" sz="2400" i="1" dirty="0" err="1" smtClean="0">
                <a:latin typeface="Lucida Handwriting"/>
                <a:cs typeface="Lucida Handwriting"/>
              </a:rPr>
              <a:t>McGinness</a:t>
            </a:r>
            <a:endParaRPr lang="en-US" sz="2400" i="1" dirty="0" smtClean="0">
              <a:latin typeface="Lucida Handwriting"/>
              <a:cs typeface="Lucida Handwriting"/>
            </a:endParaRPr>
          </a:p>
          <a:p>
            <a:r>
              <a:rPr lang="en-US" sz="2400" i="1" dirty="0" err="1" smtClean="0">
                <a:latin typeface="Lucida Handwriting"/>
                <a:cs typeface="Lucida Handwriting"/>
              </a:rPr>
              <a:t>Chelsie</a:t>
            </a:r>
            <a:r>
              <a:rPr lang="en-US" sz="2400" i="1" dirty="0" smtClean="0">
                <a:latin typeface="Lucida Handwriting"/>
                <a:cs typeface="Lucida Handwriting"/>
              </a:rPr>
              <a:t> Michael</a:t>
            </a:r>
          </a:p>
          <a:p>
            <a:r>
              <a:rPr lang="en-US" sz="2400" i="1" dirty="0" smtClean="0">
                <a:latin typeface="Lucida Handwriting"/>
                <a:cs typeface="Lucida Handwriting"/>
              </a:rPr>
              <a:t>Wenatchee High School</a:t>
            </a:r>
            <a:endParaRPr lang="en-US" sz="2400" i="1" dirty="0">
              <a:latin typeface="Lucida Handwriting"/>
              <a:cs typeface="Lucida Handwriting"/>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23449155"/>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04629"/>
          </a:xfrm>
        </p:spPr>
        <p:txBody>
          <a:bodyPr/>
          <a:lstStyle/>
          <a:p>
            <a:r>
              <a:rPr lang="en-US" dirty="0" smtClean="0"/>
              <a:t>Treatment (</a:t>
            </a:r>
            <a:r>
              <a:rPr lang="en-US" dirty="0" err="1" smtClean="0"/>
              <a:t>con’t</a:t>
            </a:r>
            <a:r>
              <a:rPr lang="en-US" dirty="0" smtClean="0"/>
              <a:t>.)</a:t>
            </a:r>
            <a:endParaRPr lang="en-US" dirty="0"/>
          </a:p>
        </p:txBody>
      </p:sp>
      <p:sp>
        <p:nvSpPr>
          <p:cNvPr id="3" name="Content Placeholder 2"/>
          <p:cNvSpPr>
            <a:spLocks noGrp="1"/>
          </p:cNvSpPr>
          <p:nvPr>
            <p:ph sz="half" idx="1"/>
          </p:nvPr>
        </p:nvSpPr>
        <p:spPr>
          <a:xfrm>
            <a:off x="5411096" y="604093"/>
            <a:ext cx="3582859" cy="6040817"/>
          </a:xfrm>
        </p:spPr>
        <p:txBody>
          <a:bodyPr>
            <a:noAutofit/>
          </a:bodyPr>
          <a:lstStyle/>
          <a:p>
            <a:r>
              <a:rPr lang="en-US" sz="2200" dirty="0" smtClean="0"/>
              <a:t> </a:t>
            </a:r>
            <a:r>
              <a:rPr lang="en-US" sz="2200" dirty="0"/>
              <a:t>Xenografts of pigskin were used to cover the scalp, face, neck, chest, and forearms. She received daily wound care </a:t>
            </a:r>
            <a:r>
              <a:rPr lang="en-US" sz="2200" dirty="0" smtClean="0"/>
              <a:t>with </a:t>
            </a:r>
            <a:r>
              <a:rPr lang="en-US" sz="2200" dirty="0"/>
              <a:t>xeroform and bacitracin</a:t>
            </a:r>
            <a:r>
              <a:rPr lang="en-US" sz="2200" dirty="0" smtClean="0"/>
              <a:t>.</a:t>
            </a:r>
          </a:p>
          <a:p>
            <a:r>
              <a:rPr lang="en-US" sz="2200" dirty="0" smtClean="0"/>
              <a:t> </a:t>
            </a:r>
            <a:r>
              <a:rPr lang="en-US" sz="2200" dirty="0"/>
              <a:t>Our subject was started on nasogastric feeds due to the lesions in the upper digestive tract.  Following the debridement and </a:t>
            </a:r>
            <a:r>
              <a:rPr lang="en-US" sz="2200" dirty="0" err="1"/>
              <a:t>xenografts</a:t>
            </a:r>
            <a:r>
              <a:rPr lang="en-US" sz="2200" dirty="0"/>
              <a:t>, some improvement was noted. </a:t>
            </a:r>
          </a:p>
          <a:p>
            <a:endParaRPr lang="en-US" sz="2200" dirty="0"/>
          </a:p>
        </p:txBody>
      </p:sp>
      <p:pic>
        <p:nvPicPr>
          <p:cNvPr id="6" name="Content Placeholder 5" descr="Chelsie007.jpg"/>
          <p:cNvPicPr>
            <a:picLocks noGrp="1" noChangeAspect="1"/>
          </p:cNvPicPr>
          <p:nvPr>
            <p:ph sz="half" idx="2"/>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88736" y="1761183"/>
            <a:ext cx="5122359" cy="4275293"/>
          </a:xfr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25655543"/>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47815" y="278812"/>
            <a:ext cx="8229600" cy="1217654"/>
          </a:xfrm>
        </p:spPr>
        <p:txBody>
          <a:bodyPr/>
          <a:lstStyle/>
          <a:p>
            <a:r>
              <a:rPr lang="en-US" sz="4400" dirty="0" smtClean="0"/>
              <a:t>Treatment (</a:t>
            </a:r>
            <a:r>
              <a:rPr lang="en-US" sz="4400" dirty="0" err="1" smtClean="0"/>
              <a:t>con’t</a:t>
            </a:r>
            <a:r>
              <a:rPr lang="en-US" sz="4400" dirty="0" smtClean="0"/>
              <a:t>.)</a:t>
            </a:r>
            <a:endParaRPr lang="en-US" sz="4400" dirty="0"/>
          </a:p>
        </p:txBody>
      </p:sp>
      <p:sp>
        <p:nvSpPr>
          <p:cNvPr id="3" name="Content Placeholder 2"/>
          <p:cNvSpPr>
            <a:spLocks noGrp="1"/>
          </p:cNvSpPr>
          <p:nvPr>
            <p:ph sz="half" idx="1"/>
          </p:nvPr>
        </p:nvSpPr>
        <p:spPr>
          <a:xfrm>
            <a:off x="5090162" y="526645"/>
            <a:ext cx="3886396" cy="5357676"/>
          </a:xfrm>
        </p:spPr>
        <p:txBody>
          <a:bodyPr>
            <a:noAutofit/>
          </a:bodyPr>
          <a:lstStyle/>
          <a:p>
            <a:r>
              <a:rPr lang="en-US" sz="2600" dirty="0"/>
              <a:t>After eleven days, the feeding tube was removed and the patient was given soft fruit and juices. </a:t>
            </a:r>
            <a:endParaRPr lang="en-US" sz="2600" dirty="0" smtClean="0"/>
          </a:p>
          <a:p>
            <a:r>
              <a:rPr lang="en-US" sz="2600" dirty="0" smtClean="0"/>
              <a:t>On </a:t>
            </a:r>
            <a:r>
              <a:rPr lang="en-US" sz="2600" dirty="0"/>
              <a:t>July 7, 2009,</a:t>
            </a:r>
            <a:r>
              <a:rPr lang="en-US" sz="2600" dirty="0" smtClean="0"/>
              <a:t> after 18 days in the hospital, she </a:t>
            </a:r>
            <a:r>
              <a:rPr lang="en-US" sz="2600" dirty="0"/>
              <a:t>was discharged and returned home. As the patient’s skin healed under the skin grafts, the pigskin dried up and eventually fell off.</a:t>
            </a:r>
            <a:r>
              <a:rPr lang="en-US" sz="2600" b="1" dirty="0"/>
              <a:t> </a:t>
            </a:r>
            <a:endParaRPr lang="en-US" sz="2600" dirty="0"/>
          </a:p>
        </p:txBody>
      </p:sp>
      <p:pic>
        <p:nvPicPr>
          <p:cNvPr id="5" name="Content Placeholder 4" descr="Chelsie008.jpg"/>
          <p:cNvPicPr>
            <a:picLocks noGrp="1" noChangeAspect="1"/>
          </p:cNvPicPr>
          <p:nvPr>
            <p:ph sz="half" idx="2"/>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47815" y="1782531"/>
            <a:ext cx="4842347" cy="4101790"/>
          </a:xfr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74080252"/>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Returning Home</a:t>
            </a:r>
            <a:endParaRPr lang="en-US" dirty="0"/>
          </a:p>
        </p:txBody>
      </p:sp>
      <p:pic>
        <p:nvPicPr>
          <p:cNvPr id="5" name="Content Placeholder 4" descr="l.LhpbtVmJyVYXEYIH-1.jpg"/>
          <p:cNvPicPr>
            <a:picLocks noGrp="1" noChangeAspect="1"/>
          </p:cNvPicPr>
          <p:nvPr>
            <p:ph sz="half" idx="1"/>
          </p:nvPr>
        </p:nvPicPr>
        <p:blipFill>
          <a:blip r:embed="rId2"/>
          <a:stretch>
            <a:fillRect/>
          </a:stretch>
        </p:blipFill>
        <p:spPr>
          <a:xfrm>
            <a:off x="779463" y="2034400"/>
            <a:ext cx="4367716" cy="3275787"/>
          </a:xfrm>
        </p:spPr>
      </p:pic>
      <p:sp>
        <p:nvSpPr>
          <p:cNvPr id="4" name="Content Placeholder 3"/>
          <p:cNvSpPr>
            <a:spLocks noGrp="1"/>
          </p:cNvSpPr>
          <p:nvPr>
            <p:ph sz="half" idx="2"/>
          </p:nvPr>
        </p:nvSpPr>
        <p:spPr/>
        <p:txBody>
          <a:bodyPr/>
          <a:lstStyle/>
          <a:p>
            <a:endParaRPr lang="en-US"/>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Uniqueness</a:t>
            </a:r>
            <a:endParaRPr lang="en-US" sz="4800" dirty="0"/>
          </a:p>
        </p:txBody>
      </p:sp>
      <p:sp>
        <p:nvSpPr>
          <p:cNvPr id="3" name="Content Placeholder 2"/>
          <p:cNvSpPr>
            <a:spLocks noGrp="1"/>
          </p:cNvSpPr>
          <p:nvPr>
            <p:ph idx="1"/>
          </p:nvPr>
        </p:nvSpPr>
        <p:spPr>
          <a:xfrm>
            <a:off x="779463" y="1644316"/>
            <a:ext cx="7583487" cy="4208930"/>
          </a:xfrm>
        </p:spPr>
        <p:txBody>
          <a:bodyPr>
            <a:noAutofit/>
          </a:bodyPr>
          <a:lstStyle/>
          <a:p>
            <a:r>
              <a:rPr lang="en-US" sz="2400" dirty="0"/>
              <a:t>Stevens-Johnson syndrome is a rare condition, with a reported incidence of about 2.6-6.1 per million people/</a:t>
            </a:r>
            <a:r>
              <a:rPr lang="en-US" sz="2400" dirty="0" smtClean="0"/>
              <a:t>year.</a:t>
            </a:r>
          </a:p>
          <a:p>
            <a:r>
              <a:rPr lang="en-US" sz="2400" dirty="0" smtClean="0"/>
              <a:t>There </a:t>
            </a:r>
            <a:r>
              <a:rPr lang="en-US" sz="2400" dirty="0"/>
              <a:t>are still unanswered questions with this case including: </a:t>
            </a:r>
            <a:r>
              <a:rPr lang="en-US" sz="2400" dirty="0" smtClean="0"/>
              <a:t> </a:t>
            </a:r>
          </a:p>
          <a:p>
            <a:pPr lvl="1"/>
            <a:r>
              <a:rPr lang="en-US" sz="2400" dirty="0" smtClean="0"/>
              <a:t>Why </a:t>
            </a:r>
            <a:r>
              <a:rPr lang="en-US" sz="2400" dirty="0"/>
              <a:t>was this reaction so severe to these medications</a:t>
            </a:r>
            <a:r>
              <a:rPr lang="en-US" sz="2400" dirty="0" smtClean="0"/>
              <a:t>?</a:t>
            </a:r>
          </a:p>
          <a:p>
            <a:pPr lvl="1"/>
            <a:r>
              <a:rPr lang="en-US" sz="2400" dirty="0" smtClean="0"/>
              <a:t> </a:t>
            </a:r>
            <a:r>
              <a:rPr lang="en-US" sz="2400" dirty="0"/>
              <a:t>Was this a drug interaction or a single drug reaction?</a:t>
            </a:r>
            <a:r>
              <a:rPr lang="en-US" sz="2400" dirty="0" smtClean="0"/>
              <a:t> </a:t>
            </a:r>
          </a:p>
          <a:p>
            <a:pPr lvl="1"/>
            <a:r>
              <a:rPr lang="en-US" sz="2400" dirty="0" smtClean="0"/>
              <a:t>Why </a:t>
            </a:r>
            <a:r>
              <a:rPr lang="en-US" sz="2400" dirty="0"/>
              <a:t>was the patient’s upper body more dramatically affected than her lower body?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72046850"/>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52444"/>
          </a:xfrm>
        </p:spPr>
        <p:txBody>
          <a:bodyPr/>
          <a:lstStyle/>
          <a:p>
            <a:r>
              <a:rPr lang="en-US" sz="4400" dirty="0" smtClean="0"/>
              <a:t>Uniqueness (</a:t>
            </a:r>
            <a:r>
              <a:rPr lang="en-US" sz="4400" dirty="0" err="1" smtClean="0"/>
              <a:t>con’t</a:t>
            </a:r>
            <a:r>
              <a:rPr lang="en-US" sz="4400" dirty="0" smtClean="0"/>
              <a:t>)</a:t>
            </a:r>
            <a:endParaRPr lang="en-US" sz="4400" dirty="0"/>
          </a:p>
        </p:txBody>
      </p:sp>
      <p:sp>
        <p:nvSpPr>
          <p:cNvPr id="3" name="Content Placeholder 2"/>
          <p:cNvSpPr>
            <a:spLocks noGrp="1"/>
          </p:cNvSpPr>
          <p:nvPr>
            <p:ph idx="1"/>
          </p:nvPr>
        </p:nvSpPr>
        <p:spPr>
          <a:xfrm>
            <a:off x="226154" y="2000431"/>
            <a:ext cx="8611234" cy="4644480"/>
          </a:xfrm>
        </p:spPr>
        <p:txBody>
          <a:bodyPr>
            <a:normAutofit/>
          </a:bodyPr>
          <a:lstStyle/>
          <a:p>
            <a:r>
              <a:rPr lang="en-US" sz="3200" dirty="0"/>
              <a:t>Stevens-Johnson syndrome is an immune-complex–mediated hypersensitivity disorder that may be caused by medications, viral infections, and malignancies. Pathologically, cell death results causing separation of the epidermis from the dermis.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15534889"/>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400" dirty="0" smtClean="0"/>
              <a:t>Conclusions</a:t>
            </a:r>
            <a:endParaRPr lang="en-US" dirty="0"/>
          </a:p>
        </p:txBody>
      </p:sp>
      <p:sp>
        <p:nvSpPr>
          <p:cNvPr id="3" name="Content Placeholder 2"/>
          <p:cNvSpPr>
            <a:spLocks noGrp="1"/>
          </p:cNvSpPr>
          <p:nvPr>
            <p:ph idx="1"/>
          </p:nvPr>
        </p:nvSpPr>
        <p:spPr>
          <a:xfrm>
            <a:off x="457200" y="1600200"/>
            <a:ext cx="8380188" cy="4525963"/>
          </a:xfrm>
        </p:spPr>
        <p:txBody>
          <a:bodyPr>
            <a:noAutofit/>
          </a:bodyPr>
          <a:lstStyle/>
          <a:p>
            <a:r>
              <a:rPr lang="en-US" sz="2800" dirty="0" smtClean="0"/>
              <a:t>Our </a:t>
            </a:r>
            <a:r>
              <a:rPr lang="en-US" sz="2800" dirty="0"/>
              <a:t>subject has recovered remarkably well with only minimal scarring.</a:t>
            </a:r>
            <a:r>
              <a:rPr lang="en-US" sz="2800" dirty="0" smtClean="0"/>
              <a:t> </a:t>
            </a:r>
          </a:p>
          <a:p>
            <a:r>
              <a:rPr lang="en-US" sz="2800" dirty="0" smtClean="0"/>
              <a:t> </a:t>
            </a:r>
            <a:r>
              <a:rPr lang="en-US" sz="2800" dirty="0"/>
              <a:t>However, the SJS/TEN did trigger rheumatoid arthritis primarily in her knees and ankles that causes considerable pain and dysfunction.</a:t>
            </a:r>
            <a:r>
              <a:rPr lang="en-US" sz="2800" dirty="0" smtClean="0"/>
              <a:t> </a:t>
            </a:r>
          </a:p>
          <a:p>
            <a:r>
              <a:rPr lang="en-US" sz="2800" dirty="0" smtClean="0"/>
              <a:t>Following her time in the hospital, she lost her fingernails. They have now grown back. </a:t>
            </a:r>
          </a:p>
          <a:p>
            <a:r>
              <a:rPr lang="en-US" sz="2800" dirty="0" smtClean="0"/>
              <a:t>Her </a:t>
            </a:r>
            <a:r>
              <a:rPr lang="en-US" sz="2800" dirty="0"/>
              <a:t>vision has also deteriorated and she now requires </a:t>
            </a:r>
            <a:r>
              <a:rPr lang="en-US" sz="2800" dirty="0" err="1"/>
              <a:t>fluorometholone</a:t>
            </a:r>
            <a:r>
              <a:rPr lang="en-US" sz="2800" dirty="0"/>
              <a:t> </a:t>
            </a:r>
            <a:r>
              <a:rPr lang="en-US" sz="2800" dirty="0" smtClean="0"/>
              <a:t>(steroid) eye </a:t>
            </a:r>
            <a:r>
              <a:rPr lang="en-US" sz="2800" dirty="0"/>
              <a:t>drops</a:t>
            </a:r>
            <a:r>
              <a:rPr lang="en-US" sz="2800" dirty="0" smtClean="0"/>
              <a:t>.</a:t>
            </a:r>
            <a:endParaRPr lang="en-US" sz="2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61262648"/>
      </p:ext>
    </p:extLst>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Conclusions</a:t>
            </a:r>
            <a:endParaRPr lang="en-US" dirty="0"/>
          </a:p>
        </p:txBody>
      </p:sp>
      <p:sp>
        <p:nvSpPr>
          <p:cNvPr id="3" name="Content Placeholder 2"/>
          <p:cNvSpPr>
            <a:spLocks noGrp="1"/>
          </p:cNvSpPr>
          <p:nvPr>
            <p:ph idx="1"/>
          </p:nvPr>
        </p:nvSpPr>
        <p:spPr/>
        <p:txBody>
          <a:bodyPr>
            <a:normAutofit fontScale="92500"/>
          </a:bodyPr>
          <a:lstStyle/>
          <a:p>
            <a:r>
              <a:rPr lang="en-US" sz="2800" dirty="0" smtClean="0"/>
              <a:t>It has also been estimated that she has a 95% chance of miscarrying due to the reproductive system damage caused by the SJS/TEN.</a:t>
            </a:r>
          </a:p>
          <a:p>
            <a:r>
              <a:rPr lang="en-US" sz="2800" dirty="0" smtClean="0"/>
              <a:t>She is now required to have good skin cover and high SPF sunscreen for the rest of her life.</a:t>
            </a:r>
          </a:p>
          <a:p>
            <a:r>
              <a:rPr lang="en-US" sz="2800" dirty="0" smtClean="0"/>
              <a:t>She was advised to stay out of hot tubs, due to the hot temperature and chlorine, as well as swimming pools due to chlorine. </a:t>
            </a:r>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148784"/>
            <a:ext cx="7583487" cy="1044388"/>
          </a:xfrm>
        </p:spPr>
        <p:txBody>
          <a:bodyPr/>
          <a:lstStyle/>
          <a:p>
            <a:r>
              <a:rPr lang="en-US" dirty="0" smtClean="0"/>
              <a:t>Despite what was going on, our patient kept a positive outlook and found the humor in all situations…</a:t>
            </a:r>
            <a:endParaRPr lang="en-US" dirty="0"/>
          </a:p>
        </p:txBody>
      </p:sp>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 made jokes about gross hospital food…</a:t>
            </a:r>
            <a:endParaRPr lang="en-US" dirty="0"/>
          </a:p>
        </p:txBody>
      </p:sp>
      <p:pic>
        <p:nvPicPr>
          <p:cNvPr id="6" name="Content Placeholder 5" descr="l.glidPjdwvhcUtLBk.jpg"/>
          <p:cNvPicPr>
            <a:picLocks noGrp="1" noChangeAspect="1"/>
          </p:cNvPicPr>
          <p:nvPr>
            <p:ph idx="1"/>
          </p:nvPr>
        </p:nvPicPr>
        <p:blipFill>
          <a:blip r:embed="rId2"/>
          <a:stretch>
            <a:fillRect/>
          </a:stretch>
        </p:blipFill>
        <p:spPr>
          <a:xfrm>
            <a:off x="1765564" y="1828800"/>
            <a:ext cx="5611284" cy="4208463"/>
          </a:xfrm>
        </p:spPr>
      </p:pic>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095403"/>
            <a:ext cx="7583487" cy="1044388"/>
          </a:xfrm>
        </p:spPr>
        <p:txBody>
          <a:bodyPr/>
          <a:lstStyle/>
          <a:p>
            <a:r>
              <a:rPr lang="en-US" dirty="0" smtClean="0"/>
              <a:t>She dressed up as Hannah Montana while still at Harborview…</a:t>
            </a:r>
            <a:endParaRPr lang="en-US" dirty="0"/>
          </a:p>
        </p:txBody>
      </p:sp>
      <p:pic>
        <p:nvPicPr>
          <p:cNvPr id="4" name="Content Placeholder 3" descr="l.TuxgmxrjfUuRaRIc.jpg"/>
          <p:cNvPicPr>
            <a:picLocks noGrp="1" noChangeAspect="1"/>
          </p:cNvPicPr>
          <p:nvPr>
            <p:ph idx="1"/>
          </p:nvPr>
        </p:nvPicPr>
        <p:blipFill>
          <a:blip r:embed="rId2"/>
          <a:stretch>
            <a:fillRect/>
          </a:stretch>
        </p:blipFill>
        <p:spPr>
          <a:xfrm>
            <a:off x="1765564" y="2139791"/>
            <a:ext cx="5611284" cy="4208463"/>
          </a:xfrm>
        </p:spPr>
      </p:pic>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84472"/>
          </a:xfrm>
        </p:spPr>
        <p:txBody>
          <a:bodyPr anchor="ctr"/>
          <a:lstStyle/>
          <a:p>
            <a:r>
              <a:rPr lang="en-US" sz="4800" dirty="0" smtClean="0"/>
              <a:t>Background</a:t>
            </a:r>
            <a:endParaRPr lang="en-US" sz="4800" dirty="0"/>
          </a:p>
        </p:txBody>
      </p:sp>
      <p:sp>
        <p:nvSpPr>
          <p:cNvPr id="3" name="Content Placeholder 2"/>
          <p:cNvSpPr>
            <a:spLocks noGrp="1"/>
          </p:cNvSpPr>
          <p:nvPr>
            <p:ph idx="1"/>
          </p:nvPr>
        </p:nvSpPr>
        <p:spPr>
          <a:xfrm>
            <a:off x="779463" y="1384472"/>
            <a:ext cx="7583487" cy="4208930"/>
          </a:xfrm>
        </p:spPr>
        <p:txBody>
          <a:bodyPr>
            <a:noAutofit/>
          </a:bodyPr>
          <a:lstStyle/>
          <a:p>
            <a:r>
              <a:rPr lang="en-US" sz="2800" dirty="0" smtClean="0"/>
              <a:t>Our </a:t>
            </a:r>
            <a:r>
              <a:rPr lang="en-US" sz="2800" dirty="0"/>
              <a:t>subject is a </a:t>
            </a:r>
            <a:r>
              <a:rPr lang="en-US" sz="2800" dirty="0" smtClean="0"/>
              <a:t>16</a:t>
            </a:r>
            <a:r>
              <a:rPr lang="en-US" sz="2800" dirty="0"/>
              <a:t> </a:t>
            </a:r>
            <a:r>
              <a:rPr lang="en-US" sz="2800" dirty="0" smtClean="0"/>
              <a:t>year</a:t>
            </a:r>
            <a:r>
              <a:rPr lang="en-US" sz="2800" dirty="0"/>
              <a:t>-old female softball player. </a:t>
            </a:r>
            <a:endParaRPr lang="en-US" sz="2800" dirty="0" smtClean="0"/>
          </a:p>
          <a:p>
            <a:r>
              <a:rPr lang="en-US" sz="2800" dirty="0" smtClean="0"/>
              <a:t> </a:t>
            </a:r>
            <a:r>
              <a:rPr lang="en-US" sz="2800" dirty="0"/>
              <a:t>She was taken to the emergency room on June 17, 2009 for a possible drug allergic reaction/interaction. </a:t>
            </a:r>
            <a:endParaRPr lang="en-US" sz="2800" dirty="0" smtClean="0"/>
          </a:p>
          <a:p>
            <a:r>
              <a:rPr lang="en-US" sz="2800" dirty="0" smtClean="0"/>
              <a:t> </a:t>
            </a:r>
            <a:r>
              <a:rPr lang="en-US" sz="2800" dirty="0"/>
              <a:t>She had been taking Lamictal for four weeks for </a:t>
            </a:r>
            <a:r>
              <a:rPr lang="en-US" sz="2800" dirty="0" smtClean="0"/>
              <a:t>what now appears to be an incorrect diagnosis </a:t>
            </a:r>
            <a:r>
              <a:rPr lang="en-US" sz="2800" dirty="0"/>
              <a:t>of a “possible mild bipolar disorder” and Cefadroxil for two weeks </a:t>
            </a:r>
            <a:r>
              <a:rPr lang="en-US" sz="2800" dirty="0" smtClean="0"/>
              <a:t>for minor illness causing lymph node swelling.</a:t>
            </a:r>
            <a:endParaRPr lang="en-US" sz="2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61624649"/>
      </p:ext>
    </p:ext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486290"/>
            <a:ext cx="7583487" cy="1044388"/>
          </a:xfrm>
        </p:spPr>
        <p:txBody>
          <a:bodyPr/>
          <a:lstStyle/>
          <a:p>
            <a:r>
              <a:rPr lang="en-US" dirty="0" smtClean="0"/>
              <a:t>She threw washcloths at friends who didn’t seem to make them cold enough for her…</a:t>
            </a:r>
            <a:endParaRPr lang="en-US" dirty="0"/>
          </a:p>
        </p:txBody>
      </p:sp>
      <p:sp>
        <p:nvSpPr>
          <p:cNvPr id="4" name="TextBox 3"/>
          <p:cNvSpPr txBox="1"/>
          <p:nvPr/>
        </p:nvSpPr>
        <p:spPr>
          <a:xfrm>
            <a:off x="779463" y="2967373"/>
            <a:ext cx="7583487" cy="3600986"/>
          </a:xfrm>
          <a:prstGeom prst="rect">
            <a:avLst/>
          </a:prstGeom>
          <a:noFill/>
        </p:spPr>
        <p:txBody>
          <a:bodyPr wrap="square" rtlCol="0">
            <a:spAutoFit/>
          </a:bodyPr>
          <a:lstStyle/>
          <a:p>
            <a:r>
              <a:rPr lang="en-US" sz="3800" dirty="0" smtClean="0">
                <a:solidFill>
                  <a:schemeClr val="bg1"/>
                </a:solidFill>
              </a:rPr>
              <a:t>And finally, she continuously pressed her “magic” morphine button when it just didn’t come fast enough for her, even when she was told she had to wait another half an hour…</a:t>
            </a:r>
            <a:endParaRPr lang="en-US" sz="3800" dirty="0">
              <a:solidFill>
                <a:schemeClr val="bg1"/>
              </a:solidFill>
            </a:endParaRPr>
          </a:p>
        </p:txBody>
      </p:sp>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49886" y="1108360"/>
            <a:ext cx="8487963" cy="1044388"/>
          </a:xfrm>
        </p:spPr>
        <p:txBody>
          <a:bodyPr/>
          <a:lstStyle/>
          <a:p>
            <a:pPr algn="ctr"/>
            <a:r>
              <a:rPr lang="en-US" sz="3200" dirty="0" smtClean="0"/>
              <a:t>Now today, our patient is doing great and is looking forward to attending college next year and pursuing a career as a music therapist!</a:t>
            </a:r>
            <a:endParaRPr lang="en-US" sz="3200" dirty="0"/>
          </a:p>
        </p:txBody>
      </p:sp>
      <p:pic>
        <p:nvPicPr>
          <p:cNvPr id="8" name="Content Placeholder 7" descr="l.mPboOvCRSesawvOs.jpg"/>
          <p:cNvPicPr>
            <a:picLocks noGrp="1" noChangeAspect="1"/>
          </p:cNvPicPr>
          <p:nvPr>
            <p:ph idx="1"/>
          </p:nvPr>
        </p:nvPicPr>
        <p:blipFill>
          <a:blip r:embed="rId2"/>
          <a:stretch>
            <a:fillRect/>
          </a:stretch>
        </p:blipFill>
        <p:spPr>
          <a:xfrm>
            <a:off x="2887821" y="2152748"/>
            <a:ext cx="3366771" cy="4208463"/>
          </a:xfrm>
        </p:spPr>
      </p:pic>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425388"/>
            <a:ext cx="7583487" cy="1044388"/>
          </a:xfrm>
        </p:spPr>
        <p:txBody>
          <a:bodyPr/>
          <a:lstStyle/>
          <a:p>
            <a:pPr algn="ctr"/>
            <a:r>
              <a:rPr lang="en-US" sz="4800" i="1" dirty="0" smtClean="0"/>
              <a:t>Thank You!</a:t>
            </a:r>
            <a:endParaRPr lang="en-US" sz="4800" i="1" dirty="0"/>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1682"/>
          </a:xfrm>
        </p:spPr>
        <p:txBody>
          <a:bodyPr/>
          <a:lstStyle/>
          <a:p>
            <a:r>
              <a:rPr lang="en-US" sz="4400" dirty="0" smtClean="0"/>
              <a:t>Background (</a:t>
            </a:r>
            <a:r>
              <a:rPr lang="en-US" sz="4400" dirty="0" err="1" smtClean="0"/>
              <a:t>con’t</a:t>
            </a:r>
            <a:r>
              <a:rPr lang="en-US" sz="4400" dirty="0" smtClean="0"/>
              <a:t>)</a:t>
            </a:r>
            <a:endParaRPr lang="en-US" sz="4400" dirty="0"/>
          </a:p>
        </p:txBody>
      </p:sp>
      <p:sp>
        <p:nvSpPr>
          <p:cNvPr id="3" name="Content Placeholder 2"/>
          <p:cNvSpPr>
            <a:spLocks noGrp="1"/>
          </p:cNvSpPr>
          <p:nvPr>
            <p:ph idx="1"/>
          </p:nvPr>
        </p:nvSpPr>
        <p:spPr/>
        <p:txBody>
          <a:bodyPr>
            <a:normAutofit fontScale="92500" lnSpcReduction="10000"/>
          </a:bodyPr>
          <a:lstStyle/>
          <a:p>
            <a:r>
              <a:rPr lang="en-US" sz="3200" dirty="0"/>
              <a:t>She returned to her pediatrician the following day with peeling of the lips and increasing macular rash involving the trunk.  </a:t>
            </a:r>
            <a:endParaRPr lang="en-US" sz="3200" dirty="0" smtClean="0"/>
          </a:p>
          <a:p>
            <a:r>
              <a:rPr lang="en-US" sz="3200" dirty="0" smtClean="0"/>
              <a:t>The </a:t>
            </a:r>
            <a:r>
              <a:rPr lang="en-US" sz="3200" dirty="0"/>
              <a:t>pediatrician </a:t>
            </a:r>
            <a:r>
              <a:rPr lang="en-US" sz="3200" dirty="0" smtClean="0"/>
              <a:t>recommended OTC </a:t>
            </a:r>
            <a:r>
              <a:rPr lang="en-US" sz="3200" dirty="0"/>
              <a:t>Benadryl 50 </a:t>
            </a:r>
            <a:r>
              <a:rPr lang="en-US" sz="3200" dirty="0" smtClean="0"/>
              <a:t>mg. </a:t>
            </a:r>
            <a:r>
              <a:rPr lang="en-US" sz="3200" dirty="0"/>
              <a:t>t.i.d. </a:t>
            </a:r>
            <a:r>
              <a:rPr lang="en-US" sz="3200" dirty="0" smtClean="0"/>
              <a:t> </a:t>
            </a:r>
          </a:p>
          <a:p>
            <a:r>
              <a:rPr lang="en-US" sz="3200" dirty="0" smtClean="0"/>
              <a:t>She was advised to return to the E.R. if she had breathing difficulties.</a:t>
            </a:r>
            <a:endParaRPr lang="en-US" sz="32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7954483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5583300" cy="1356814"/>
          </a:xfrm>
        </p:spPr>
        <p:txBody>
          <a:bodyPr/>
          <a:lstStyle/>
          <a:p>
            <a:r>
              <a:rPr lang="en-US" sz="4000" dirty="0" smtClean="0"/>
              <a:t>Background (</a:t>
            </a:r>
            <a:r>
              <a:rPr lang="en-US" sz="4000" dirty="0" err="1" smtClean="0"/>
              <a:t>con’t</a:t>
            </a:r>
            <a:r>
              <a:rPr lang="en-US" sz="4000" dirty="0" smtClean="0"/>
              <a:t>.)</a:t>
            </a:r>
            <a:endParaRPr lang="en-US" sz="4000" dirty="0"/>
          </a:p>
        </p:txBody>
      </p:sp>
      <p:sp>
        <p:nvSpPr>
          <p:cNvPr id="3" name="Content Placeholder 2"/>
          <p:cNvSpPr>
            <a:spLocks noGrp="1"/>
          </p:cNvSpPr>
          <p:nvPr>
            <p:ph sz="half" idx="1"/>
          </p:nvPr>
        </p:nvSpPr>
        <p:spPr>
          <a:xfrm>
            <a:off x="5090782" y="402728"/>
            <a:ext cx="3850984" cy="5096896"/>
          </a:xfrm>
        </p:spPr>
        <p:txBody>
          <a:bodyPr>
            <a:noAutofit/>
          </a:bodyPr>
          <a:lstStyle/>
          <a:p>
            <a:r>
              <a:rPr lang="en-US" sz="2400" dirty="0"/>
              <a:t>On June 19, she</a:t>
            </a:r>
            <a:r>
              <a:rPr lang="en-US" sz="2400" dirty="0" smtClean="0"/>
              <a:t> awoke with breathing difficulties and returned </a:t>
            </a:r>
            <a:r>
              <a:rPr lang="en-US" sz="2400" dirty="0"/>
              <a:t>to the ER again.  Now, she had developed blisters </a:t>
            </a:r>
            <a:r>
              <a:rPr lang="en-US" sz="2400" dirty="0" smtClean="0"/>
              <a:t>on </a:t>
            </a:r>
            <a:r>
              <a:rPr lang="en-US" sz="2400" dirty="0"/>
              <a:t>the chest. </a:t>
            </a:r>
            <a:endParaRPr lang="en-US" sz="2400" dirty="0" smtClean="0"/>
          </a:p>
          <a:p>
            <a:r>
              <a:rPr lang="en-US" sz="2400" dirty="0" smtClean="0"/>
              <a:t> </a:t>
            </a:r>
            <a:r>
              <a:rPr lang="en-US" sz="2400" dirty="0"/>
              <a:t>She also had </a:t>
            </a:r>
            <a:r>
              <a:rPr lang="en-US" sz="2400" dirty="0" smtClean="0"/>
              <a:t>severe lip </a:t>
            </a:r>
            <a:r>
              <a:rPr lang="en-US" sz="2400" dirty="0"/>
              <a:t>lesions and mouth </a:t>
            </a:r>
            <a:r>
              <a:rPr lang="en-US" sz="2400" dirty="0" smtClean="0"/>
              <a:t>sores. </a:t>
            </a:r>
            <a:r>
              <a:rPr lang="en-US" sz="2400" dirty="0"/>
              <a:t>She was admitted to </a:t>
            </a:r>
            <a:r>
              <a:rPr lang="en-US" sz="2400" dirty="0" smtClean="0"/>
              <a:t>the </a:t>
            </a:r>
            <a:r>
              <a:rPr lang="en-US" sz="2400" dirty="0"/>
              <a:t>hospital in </a:t>
            </a:r>
            <a:r>
              <a:rPr lang="en-US" sz="2400" dirty="0" smtClean="0"/>
              <a:t>Wenatchee </a:t>
            </a:r>
            <a:r>
              <a:rPr lang="en-US" sz="2400" dirty="0"/>
              <a:t>that day. </a:t>
            </a:r>
            <a:endParaRPr lang="en-US" sz="2400" dirty="0" smtClean="0"/>
          </a:p>
          <a:p>
            <a:r>
              <a:rPr lang="en-US" sz="2400" dirty="0" smtClean="0"/>
              <a:t>The </a:t>
            </a:r>
            <a:r>
              <a:rPr lang="en-US" sz="2400" dirty="0"/>
              <a:t>rash gradually progressed and she developed a fever of 105 degrees F. </a:t>
            </a:r>
          </a:p>
        </p:txBody>
      </p:sp>
      <p:pic>
        <p:nvPicPr>
          <p:cNvPr id="5" name="Content Placeholder 4" descr="Chelsie001.jpg"/>
          <p:cNvPicPr>
            <a:picLocks noGrp="1" noChangeAspect="1"/>
          </p:cNvPicPr>
          <p:nvPr>
            <p:ph sz="half" idx="2"/>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57200" y="1959626"/>
            <a:ext cx="4633582" cy="3012520"/>
          </a:xfr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91108130"/>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Content Placeholder 5" descr="Chelsie003.jpg"/>
          <p:cNvPicPr>
            <a:picLocks noGrp="1" noChangeAspect="1"/>
          </p:cNvPicPr>
          <p:nvPr>
            <p:ph sz="half" idx="1"/>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325834" y="2228770"/>
            <a:ext cx="4299489" cy="3144216"/>
          </a:xfrm>
        </p:spPr>
      </p:pic>
      <p:pic>
        <p:nvPicPr>
          <p:cNvPr id="5" name="Content Placeholder 4" descr="Chelsie002.jpg"/>
          <p:cNvPicPr>
            <a:picLocks noGrp="1" noChangeAspect="1"/>
          </p:cNvPicPr>
          <p:nvPr>
            <p:ph sz="half" idx="2"/>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21208" r="21208"/>
          <a:stretch>
            <a:fillRect/>
          </a:stretch>
        </p:blipFill>
        <p:spPr>
          <a:xfrm>
            <a:off x="414680" y="1758706"/>
            <a:ext cx="3358389" cy="3614279"/>
          </a:xfrm>
        </p:spPr>
      </p:pic>
      <p:sp>
        <p:nvSpPr>
          <p:cNvPr id="7" name="TextBox 6"/>
          <p:cNvSpPr txBox="1"/>
          <p:nvPr/>
        </p:nvSpPr>
        <p:spPr>
          <a:xfrm>
            <a:off x="972462" y="6087101"/>
            <a:ext cx="2092490" cy="400110"/>
          </a:xfrm>
          <a:prstGeom prst="rect">
            <a:avLst/>
          </a:prstGeom>
          <a:noFill/>
        </p:spPr>
        <p:txBody>
          <a:bodyPr wrap="none" rtlCol="0">
            <a:spAutoFit/>
          </a:bodyPr>
          <a:lstStyle/>
          <a:p>
            <a:r>
              <a:rPr lang="en-US" sz="2000" dirty="0" smtClean="0">
                <a:solidFill>
                  <a:schemeClr val="bg1"/>
                </a:solidFill>
              </a:rPr>
              <a:t>Day 3 in hospital</a:t>
            </a:r>
            <a:endParaRPr lang="en-US" sz="2000" dirty="0">
              <a:solidFill>
                <a:schemeClr val="bg1"/>
              </a:solidFill>
            </a:endParaRPr>
          </a:p>
        </p:txBody>
      </p:sp>
      <p:sp>
        <p:nvSpPr>
          <p:cNvPr id="8" name="TextBox 7"/>
          <p:cNvSpPr txBox="1"/>
          <p:nvPr/>
        </p:nvSpPr>
        <p:spPr>
          <a:xfrm>
            <a:off x="5342818" y="6126163"/>
            <a:ext cx="2757215" cy="400110"/>
          </a:xfrm>
          <a:prstGeom prst="rect">
            <a:avLst/>
          </a:prstGeom>
          <a:noFill/>
        </p:spPr>
        <p:txBody>
          <a:bodyPr wrap="square" rtlCol="0">
            <a:spAutoFit/>
          </a:bodyPr>
          <a:lstStyle/>
          <a:p>
            <a:r>
              <a:rPr lang="en-US" sz="2000" dirty="0" smtClean="0">
                <a:solidFill>
                  <a:srgbClr val="FFFFFF"/>
                </a:solidFill>
              </a:rPr>
              <a:t>Day 4 in hospital</a:t>
            </a:r>
            <a:endParaRPr lang="en-US" sz="2000" dirty="0">
              <a:solidFill>
                <a:srgbClr val="FFFFFF"/>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36801295"/>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Diagnoses</a:t>
            </a:r>
            <a:endParaRPr lang="en-US" dirty="0"/>
          </a:p>
        </p:txBody>
      </p:sp>
      <p:sp>
        <p:nvSpPr>
          <p:cNvPr id="3" name="Content Placeholder 2"/>
          <p:cNvSpPr>
            <a:spLocks noGrp="1"/>
          </p:cNvSpPr>
          <p:nvPr>
            <p:ph idx="1"/>
          </p:nvPr>
        </p:nvSpPr>
        <p:spPr/>
        <p:txBody>
          <a:bodyPr>
            <a:normAutofit/>
          </a:bodyPr>
          <a:lstStyle/>
          <a:p>
            <a:r>
              <a:rPr lang="en-US" sz="3200" dirty="0"/>
              <a:t>Stevens-Johnson syndrome, Transdermal Epidermal </a:t>
            </a:r>
            <a:r>
              <a:rPr lang="en-US" sz="3200" dirty="0" err="1"/>
              <a:t>Necrolysis</a:t>
            </a:r>
            <a:r>
              <a:rPr lang="en-US" sz="3200" dirty="0"/>
              <a:t>, viral </a:t>
            </a:r>
            <a:r>
              <a:rPr lang="en-US" sz="3200" dirty="0" err="1"/>
              <a:t>exanthems</a:t>
            </a:r>
            <a:r>
              <a:rPr lang="en-US" sz="3200" dirty="0"/>
              <a:t>, toxic shock/toxic strep syndrome, </a:t>
            </a:r>
            <a:r>
              <a:rPr lang="en-US" sz="3200" dirty="0" err="1"/>
              <a:t>exfoliative</a:t>
            </a:r>
            <a:r>
              <a:rPr lang="en-US" sz="3200" dirty="0"/>
              <a:t> </a:t>
            </a:r>
            <a:r>
              <a:rPr lang="en-US" sz="3200" dirty="0" err="1"/>
              <a:t>erythroderma</a:t>
            </a:r>
            <a:r>
              <a:rPr lang="en-US" sz="3200" dirty="0"/>
              <a:t>, staphylococcal scalded skin syndrome, Kawasaki disease.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19321149"/>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Diagnosis</a:t>
            </a:r>
            <a:endParaRPr lang="en-US" dirty="0"/>
          </a:p>
        </p:txBody>
      </p:sp>
      <p:sp>
        <p:nvSpPr>
          <p:cNvPr id="3" name="Content Placeholder 2"/>
          <p:cNvSpPr>
            <a:spLocks noGrp="1"/>
          </p:cNvSpPr>
          <p:nvPr>
            <p:ph idx="1"/>
          </p:nvPr>
        </p:nvSpPr>
        <p:spPr/>
        <p:txBody>
          <a:bodyPr>
            <a:normAutofit/>
          </a:bodyPr>
          <a:lstStyle/>
          <a:p>
            <a:r>
              <a:rPr lang="en-US" sz="2800" dirty="0" smtClean="0"/>
              <a:t>Diagnostics </a:t>
            </a:r>
            <a:r>
              <a:rPr lang="en-US" sz="2800" dirty="0"/>
              <a:t>included a chest x-ray that was </a:t>
            </a:r>
            <a:r>
              <a:rPr lang="en-US" sz="2800" dirty="0" smtClean="0"/>
              <a:t>negative. Urinalysis </a:t>
            </a:r>
            <a:r>
              <a:rPr lang="en-US" sz="2800" dirty="0"/>
              <a:t>was </a:t>
            </a:r>
            <a:r>
              <a:rPr lang="en-US" sz="2800" dirty="0" smtClean="0"/>
              <a:t>also negative</a:t>
            </a:r>
            <a:r>
              <a:rPr lang="en-US" sz="2800" dirty="0"/>
              <a:t>.  CBC was </a:t>
            </a:r>
            <a:r>
              <a:rPr lang="en-US" sz="2800" dirty="0" smtClean="0"/>
              <a:t>normal. </a:t>
            </a:r>
          </a:p>
          <a:p>
            <a:r>
              <a:rPr lang="en-US" sz="2800" dirty="0" smtClean="0"/>
              <a:t>Based </a:t>
            </a:r>
            <a:r>
              <a:rPr lang="en-US" sz="2800" dirty="0"/>
              <a:t>upon the patient’s history of new medications and physical signs/symptoms, the diagnosis of</a:t>
            </a:r>
            <a:r>
              <a:rPr lang="en-US" sz="2800" b="1" dirty="0"/>
              <a:t> </a:t>
            </a:r>
            <a:r>
              <a:rPr lang="en-US" sz="2595" b="1" dirty="0"/>
              <a:t>Stevens-Johnson Syndrome (SJS)</a:t>
            </a:r>
            <a:r>
              <a:rPr lang="en-US" sz="2800" dirty="0"/>
              <a:t>, a life-threatening skin disease that causes rash, skin peeling, and sores on the mucous membranes, was made.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88862418"/>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08999"/>
          </a:xfrm>
        </p:spPr>
        <p:txBody>
          <a:bodyPr/>
          <a:lstStyle/>
          <a:p>
            <a:r>
              <a:rPr lang="en-US" sz="4400" dirty="0" smtClean="0"/>
              <a:t>Treatment</a:t>
            </a:r>
            <a:endParaRPr lang="en-US" sz="4400" dirty="0"/>
          </a:p>
        </p:txBody>
      </p:sp>
      <p:sp>
        <p:nvSpPr>
          <p:cNvPr id="3" name="Content Placeholder 2"/>
          <p:cNvSpPr>
            <a:spLocks noGrp="1"/>
          </p:cNvSpPr>
          <p:nvPr>
            <p:ph idx="1"/>
          </p:nvPr>
        </p:nvSpPr>
        <p:spPr/>
        <p:txBody>
          <a:bodyPr>
            <a:normAutofit fontScale="92500" lnSpcReduction="20000"/>
          </a:bodyPr>
          <a:lstStyle/>
          <a:p>
            <a:r>
              <a:rPr lang="en-US" sz="2800" dirty="0"/>
              <a:t>She was started on morphine, Benadryl, </a:t>
            </a:r>
            <a:r>
              <a:rPr lang="en-US" sz="2800" dirty="0" err="1"/>
              <a:t>Cipro</a:t>
            </a:r>
            <a:r>
              <a:rPr lang="en-US" sz="2800" dirty="0"/>
              <a:t> Zithromax, and Ativan intravenously. Despite this, she continued to have fevers of 104-105 degrees F. </a:t>
            </a:r>
            <a:endParaRPr lang="en-US" sz="2800" dirty="0" smtClean="0"/>
          </a:p>
          <a:p>
            <a:r>
              <a:rPr lang="en-US" sz="2800" dirty="0" smtClean="0"/>
              <a:t>The </a:t>
            </a:r>
            <a:r>
              <a:rPr lang="en-US" sz="2800" dirty="0"/>
              <a:t>rash gradually increased in size (&gt;35% skin involvement) which put the subject in the advanced category of Toxic Epidermal </a:t>
            </a:r>
            <a:r>
              <a:rPr lang="en-US" sz="2800" dirty="0" err="1"/>
              <a:t>Necrolysis</a:t>
            </a:r>
            <a:r>
              <a:rPr lang="en-US" sz="2800" dirty="0"/>
              <a:t> (TEN).  </a:t>
            </a:r>
            <a:endParaRPr lang="en-US" sz="2800" dirty="0" smtClean="0"/>
          </a:p>
          <a:p>
            <a:r>
              <a:rPr lang="en-US" sz="2800" dirty="0" smtClean="0"/>
              <a:t>The </a:t>
            </a:r>
            <a:r>
              <a:rPr lang="en-US" sz="2800" dirty="0"/>
              <a:t>lesions were positive for staphylococcus </a:t>
            </a:r>
            <a:r>
              <a:rPr lang="en-US" sz="2800" dirty="0" err="1"/>
              <a:t>aureus</a:t>
            </a:r>
            <a:r>
              <a:rPr lang="en-US" dirty="0"/>
              <a:t>.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93065214"/>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4209"/>
          </a:xfrm>
        </p:spPr>
        <p:txBody>
          <a:bodyPr anchor="ctr"/>
          <a:lstStyle/>
          <a:p>
            <a:r>
              <a:rPr lang="en-US" sz="4400" dirty="0" smtClean="0"/>
              <a:t>Treatment (</a:t>
            </a:r>
            <a:r>
              <a:rPr lang="en-US" sz="4400" dirty="0" err="1" smtClean="0"/>
              <a:t>con’t</a:t>
            </a:r>
            <a:r>
              <a:rPr lang="en-US" sz="4400" dirty="0" smtClean="0"/>
              <a:t>.)</a:t>
            </a:r>
            <a:endParaRPr lang="en-US" sz="4400" dirty="0"/>
          </a:p>
        </p:txBody>
      </p:sp>
      <p:sp>
        <p:nvSpPr>
          <p:cNvPr id="3" name="Content Placeholder 2"/>
          <p:cNvSpPr>
            <a:spLocks noGrp="1"/>
          </p:cNvSpPr>
          <p:nvPr>
            <p:ph sz="half" idx="1"/>
          </p:nvPr>
        </p:nvSpPr>
        <p:spPr>
          <a:xfrm>
            <a:off x="4262126" y="1087396"/>
            <a:ext cx="4881874" cy="5131541"/>
          </a:xfrm>
        </p:spPr>
        <p:txBody>
          <a:bodyPr>
            <a:noAutofit/>
          </a:bodyPr>
          <a:lstStyle/>
          <a:p>
            <a:r>
              <a:rPr lang="en-US" sz="2600" dirty="0"/>
              <a:t>After consultation with specialists </a:t>
            </a:r>
            <a:r>
              <a:rPr lang="en-US" sz="2600" dirty="0" smtClean="0"/>
              <a:t>at Harborview Medical in </a:t>
            </a:r>
            <a:r>
              <a:rPr lang="en-US" sz="2600" dirty="0"/>
              <a:t>Seattle, Washington, she was </a:t>
            </a:r>
            <a:r>
              <a:rPr lang="en-US" sz="2600" dirty="0" smtClean="0"/>
              <a:t>transported to </a:t>
            </a:r>
            <a:r>
              <a:rPr lang="en-US" sz="2600" dirty="0"/>
              <a:t>the center’s burn unit on June 24, 2009, after six days in </a:t>
            </a:r>
            <a:r>
              <a:rPr lang="en-US" sz="2600" dirty="0" smtClean="0"/>
              <a:t>the hospital </a:t>
            </a:r>
            <a:r>
              <a:rPr lang="en-US" sz="2600" dirty="0"/>
              <a:t>in Wenatchee</a:t>
            </a:r>
            <a:r>
              <a:rPr lang="en-US" sz="2600" dirty="0" smtClean="0"/>
              <a:t>.</a:t>
            </a:r>
          </a:p>
          <a:p>
            <a:r>
              <a:rPr lang="en-US" sz="2600" dirty="0" smtClean="0"/>
              <a:t> </a:t>
            </a:r>
            <a:r>
              <a:rPr lang="en-US" sz="2600" dirty="0"/>
              <a:t>Upon arrival in Seattle, she was immediately taken to the operating room where 1,000 </a:t>
            </a:r>
            <a:r>
              <a:rPr lang="en-US" sz="2600" dirty="0" err="1"/>
              <a:t>sq</a:t>
            </a:r>
            <a:r>
              <a:rPr lang="en-US" sz="2600" dirty="0"/>
              <a:t>/cm. of skin was </a:t>
            </a:r>
            <a:r>
              <a:rPr lang="en-US" sz="2600" dirty="0" smtClean="0"/>
              <a:t>debrided</a:t>
            </a:r>
            <a:r>
              <a:rPr lang="en-US" sz="2800" dirty="0" smtClean="0"/>
              <a:t>.</a:t>
            </a:r>
            <a:endParaRPr lang="en-US" sz="2800" dirty="0"/>
          </a:p>
        </p:txBody>
      </p:sp>
      <p:pic>
        <p:nvPicPr>
          <p:cNvPr id="14" name="Content Placeholder 13" descr="Chelsie006.jpg"/>
          <p:cNvPicPr>
            <a:picLocks noGrp="1" noChangeAspect="1"/>
          </p:cNvPicPr>
          <p:nvPr>
            <p:ph sz="half" idx="2"/>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70849" y="1087396"/>
            <a:ext cx="3383938" cy="5418354"/>
          </a:xfr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49865427"/>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325</TotalTime>
  <Words>965</Words>
  <Application>Microsoft Macintosh PowerPoint</Application>
  <PresentationFormat>On-screen Show (4:3)</PresentationFormat>
  <Paragraphs>61</Paragraphs>
  <Slides>22</Slides>
  <Notes>0</Notes>
  <HiddenSlides>0</HiddenSlides>
  <MMClips>0</MMClips>
  <ScaleCrop>false</ScaleCrop>
  <HeadingPairs>
    <vt:vector size="4" baseType="variant">
      <vt:variant>
        <vt:lpstr>Design Template</vt:lpstr>
      </vt:variant>
      <vt:variant>
        <vt:i4>1</vt:i4>
      </vt:variant>
      <vt:variant>
        <vt:lpstr>Slide Titles</vt:lpstr>
      </vt:variant>
      <vt:variant>
        <vt:i4>22</vt:i4>
      </vt:variant>
    </vt:vector>
  </HeadingPairs>
  <TitlesOfParts>
    <vt:vector size="23" baseType="lpstr">
      <vt:lpstr>Revolution</vt:lpstr>
      <vt:lpstr> Allergic Reaction in a Female High School Softball Player</vt:lpstr>
      <vt:lpstr>Background</vt:lpstr>
      <vt:lpstr>Background (con’t)</vt:lpstr>
      <vt:lpstr>Background (con’t.)</vt:lpstr>
      <vt:lpstr>Slide 5</vt:lpstr>
      <vt:lpstr>Differential Diagnoses</vt:lpstr>
      <vt:lpstr>Diagnosis</vt:lpstr>
      <vt:lpstr>Treatment</vt:lpstr>
      <vt:lpstr>Treatment (con’t.)</vt:lpstr>
      <vt:lpstr>Treatment (con’t.)</vt:lpstr>
      <vt:lpstr>Treatment (con’t.)</vt:lpstr>
      <vt:lpstr>Returning Home</vt:lpstr>
      <vt:lpstr>Uniqueness</vt:lpstr>
      <vt:lpstr>Uniqueness (con’t)</vt:lpstr>
      <vt:lpstr>Conclusions</vt:lpstr>
      <vt:lpstr>Conclusions</vt:lpstr>
      <vt:lpstr>Despite what was going on, our patient kept a positive outlook and found the humor in all situations…</vt:lpstr>
      <vt:lpstr>She made jokes about gross hospital food…</vt:lpstr>
      <vt:lpstr>She dressed up as Hannah Montana while still at Harborview…</vt:lpstr>
      <vt:lpstr>She threw washcloths at friends who didn’t seem to make them cold enough for her…</vt:lpstr>
      <vt:lpstr>Now today, our patient is doing great and is looking forward to attending college next year and pursuing a career as a music therapist!</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Dale Blair</dc:creator>
  <cp:lastModifiedBy>WHS Sp Med</cp:lastModifiedBy>
  <cp:revision>42</cp:revision>
  <dcterms:created xsi:type="dcterms:W3CDTF">2011-04-25T20:50:53Z</dcterms:created>
  <dcterms:modified xsi:type="dcterms:W3CDTF">2011-04-25T21:39:20Z</dcterms:modified>
</cp:coreProperties>
</file>